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20"/>
  </p:notesMasterIdLst>
  <p:sldIdLst>
    <p:sldId id="280" r:id="rId2"/>
    <p:sldId id="281" r:id="rId3"/>
    <p:sldId id="297" r:id="rId4"/>
    <p:sldId id="296" r:id="rId5"/>
    <p:sldId id="303" r:id="rId6"/>
    <p:sldId id="304" r:id="rId7"/>
    <p:sldId id="298" r:id="rId8"/>
    <p:sldId id="299" r:id="rId9"/>
    <p:sldId id="300" r:id="rId10"/>
    <p:sldId id="301" r:id="rId11"/>
    <p:sldId id="302" r:id="rId12"/>
    <p:sldId id="292" r:id="rId13"/>
    <p:sldId id="308" r:id="rId14"/>
    <p:sldId id="305" r:id="rId15"/>
    <p:sldId id="293" r:id="rId16"/>
    <p:sldId id="294" r:id="rId17"/>
    <p:sldId id="289" r:id="rId18"/>
    <p:sldId id="29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53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1" d="100"/>
          <a:sy n="61" d="100"/>
        </p:scale>
        <p:origin x="42" y="28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C1C373-4A3C-4381-8F80-BF4D746EA399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66C559-E163-4EF7-B81A-C3A7FEFD2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278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051714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63347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708267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977116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867264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510563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37476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82751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3A71-0E02-4362-80B7-B7787C2F3543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372C-D3C9-4D66-A1BC-9D639A571B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644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3A71-0E02-4362-80B7-B7787C2F3543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372C-D3C9-4D66-A1BC-9D639A571B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66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3A71-0E02-4362-80B7-B7787C2F3543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372C-D3C9-4D66-A1BC-9D639A571B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7810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3A71-0E02-4362-80B7-B7787C2F3543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372C-D3C9-4D66-A1BC-9D639A571B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853335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3A71-0E02-4362-80B7-B7787C2F3543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372C-D3C9-4D66-A1BC-9D639A571B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3046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3A71-0E02-4362-80B7-B7787C2F3543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372C-D3C9-4D66-A1BC-9D639A571B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2999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3A71-0E02-4362-80B7-B7787C2F3543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372C-D3C9-4D66-A1BC-9D639A571B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8067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3A71-0E02-4362-80B7-B7787C2F3543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372C-D3C9-4D66-A1BC-9D639A571B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0186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3A71-0E02-4362-80B7-B7787C2F3543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372C-D3C9-4D66-A1BC-9D639A571B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7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3A71-0E02-4362-80B7-B7787C2F3543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372C-D3C9-4D66-A1BC-9D639A571B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819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3A71-0E02-4362-80B7-B7787C2F3543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372C-D3C9-4D66-A1BC-9D639A571B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1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3A71-0E02-4362-80B7-B7787C2F3543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372C-D3C9-4D66-A1BC-9D639A571B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765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3A71-0E02-4362-80B7-B7787C2F3543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372C-D3C9-4D66-A1BC-9D639A571B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742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3A71-0E02-4362-80B7-B7787C2F3543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372C-D3C9-4D66-A1BC-9D639A571B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854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3A71-0E02-4362-80B7-B7787C2F3543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372C-D3C9-4D66-A1BC-9D639A571B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56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3A71-0E02-4362-80B7-B7787C2F3543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3434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372C-D3C9-4D66-A1BC-9D639A571B99}" type="slidenum">
              <a:rPr lang="en-US" smtClean="0">
                <a:solidFill>
                  <a:srgbClr val="434342"/>
                </a:solidFill>
              </a:rPr>
              <a:pPr/>
              <a:t>‹#›</a:t>
            </a:fld>
            <a:endParaRPr lang="en-US">
              <a:solidFill>
                <a:srgbClr val="4343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627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3A71-0E02-4362-80B7-B7787C2F3543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372C-D3C9-4D66-A1BC-9D639A571B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987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CE0C3A71-0E02-4362-80B7-B7787C2F3543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AB82372C-D3C9-4D66-A1BC-9D639A571B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5956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  <p:sldLayoutId id="2147483890" r:id="rId14"/>
    <p:sldLayoutId id="2147483891" r:id="rId15"/>
    <p:sldLayoutId id="2147483892" r:id="rId16"/>
    <p:sldLayoutId id="214748389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June 11-14, </a:t>
            </a:r>
            <a:r>
              <a:rPr lang="en-US" dirty="0" smtClean="0"/>
              <a:t>2018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Evaluating Merits of Argument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8751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85143" y="0"/>
            <a:ext cx="89791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Fact vs. Opinion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61092" y="1015663"/>
            <a:ext cx="11859903" cy="4530725"/>
          </a:xfrm>
        </p:spPr>
        <p:txBody>
          <a:bodyPr>
            <a:noAutofit/>
          </a:bodyPr>
          <a:lstStyle/>
          <a:p>
            <a:pPr marL="36900" indent="0" eaLnBrk="1" hangingPunct="1">
              <a:buNone/>
              <a:defRPr/>
            </a:pPr>
            <a:r>
              <a:rPr lang="en-US" sz="4000" dirty="0" smtClean="0">
                <a:effectLst/>
                <a:latin typeface="Calibri" pitchFamily="34" charset="0"/>
              </a:rPr>
              <a:t>Don’t confuse these…</a:t>
            </a:r>
          </a:p>
          <a:p>
            <a:pPr marL="36900" indent="0" eaLnBrk="1" hangingPunct="1">
              <a:buNone/>
              <a:defRPr/>
            </a:pPr>
            <a:r>
              <a:rPr lang="en-US" sz="4000" dirty="0" smtClean="0">
                <a:effectLst/>
                <a:latin typeface="Calibri" pitchFamily="34" charset="0"/>
              </a:rPr>
              <a:t>A fact is a statement that can be proved: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sz="4000" dirty="0" smtClean="0">
                <a:effectLst/>
                <a:latin typeface="Calibri" pitchFamily="34" charset="0"/>
              </a:rPr>
              <a:t>Example: Graduation will occur on June 6, 2014.**</a:t>
            </a:r>
            <a:endParaRPr lang="en-US" sz="4000" dirty="0">
              <a:effectLst/>
              <a:latin typeface="Calibri" pitchFamily="34" charset="0"/>
            </a:endParaRPr>
          </a:p>
          <a:p>
            <a:pPr marL="36900" indent="0" eaLnBrk="1" hangingPunct="1">
              <a:buNone/>
              <a:defRPr/>
            </a:pPr>
            <a:r>
              <a:rPr lang="en-US" sz="4000" dirty="0" smtClean="0">
                <a:effectLst/>
                <a:latin typeface="Calibri" pitchFamily="34" charset="0"/>
              </a:rPr>
              <a:t>An opinion is a statement of belief: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sz="4000" dirty="0" smtClean="0">
                <a:effectLst/>
                <a:latin typeface="Calibri" pitchFamily="34" charset="0"/>
              </a:rPr>
              <a:t>Begins with ‘I think’, ‘I believe’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sz="4000" dirty="0" smtClean="0">
                <a:effectLst/>
                <a:latin typeface="Calibri" pitchFamily="34" charset="0"/>
              </a:rPr>
              <a:t>Example: I think people rely on the Internet too much.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endParaRPr lang="en-US" sz="4000" dirty="0">
              <a:latin typeface="Calibri" pitchFamily="34" charset="0"/>
            </a:endParaRPr>
          </a:p>
          <a:p>
            <a:pPr marL="457200" lvl="1" indent="0" eaLnBrk="1" hangingPunct="1">
              <a:buNone/>
              <a:defRPr/>
            </a:pPr>
            <a:r>
              <a:rPr lang="en-US" sz="4000" dirty="0" smtClean="0">
                <a:effectLst/>
                <a:latin typeface="Calibri" pitchFamily="34" charset="0"/>
              </a:rPr>
              <a:t>**Note: Facts are supported by research.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endParaRPr lang="en-US" sz="4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88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3689" y="218445"/>
            <a:ext cx="1206462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500" dirty="0" smtClean="0">
                <a:latin typeface="Calibri" panose="020F0502020204030204" pitchFamily="34" charset="0"/>
              </a:rPr>
              <a:t>Persuasive Essay vs. Persuasive Argument</a:t>
            </a:r>
          </a:p>
        </p:txBody>
      </p:sp>
      <p:sp>
        <p:nvSpPr>
          <p:cNvPr id="8" name="Rectangle 7"/>
          <p:cNvSpPr/>
          <p:nvPr/>
        </p:nvSpPr>
        <p:spPr>
          <a:xfrm>
            <a:off x="5600132" y="1182353"/>
            <a:ext cx="6096000" cy="529375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800" b="1" dirty="0" smtClean="0">
                <a:latin typeface="Calibri" pitchFamily="34" charset="0"/>
              </a:rPr>
              <a:t>Persuasive Argument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3000" dirty="0" smtClean="0">
                <a:latin typeface="Calibri" pitchFamily="34" charset="0"/>
              </a:rPr>
              <a:t>Argument-Claim/Thesis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3000" dirty="0" smtClean="0">
                <a:latin typeface="Calibri" pitchFamily="34" charset="0"/>
              </a:rPr>
              <a:t>Narrative-Summarizes background material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3000" dirty="0" smtClean="0">
                <a:latin typeface="Calibri" pitchFamily="34" charset="0"/>
              </a:rPr>
              <a:t>Confirmation-Topics that will support the thesis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3000" dirty="0" smtClean="0">
                <a:latin typeface="Calibri" pitchFamily="34" charset="0"/>
              </a:rPr>
              <a:t>Counter-claim-Opposing view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3000" dirty="0" smtClean="0">
                <a:latin typeface="Calibri" pitchFamily="34" charset="0"/>
              </a:rPr>
              <a:t>Refutation-Further thesis support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3000" dirty="0" smtClean="0">
                <a:latin typeface="Calibri" pitchFamily="34" charset="0"/>
              </a:rPr>
              <a:t>Summation-Strong conclusion that amplifies the force of the argument. </a:t>
            </a:r>
            <a:endParaRPr lang="en-US" sz="3000" dirty="0">
              <a:latin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3814" y="1162935"/>
            <a:ext cx="4535607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800" b="1" dirty="0">
                <a:latin typeface="Calibri" pitchFamily="34" charset="0"/>
              </a:rPr>
              <a:t>P</a:t>
            </a:r>
            <a:r>
              <a:rPr lang="en-US" sz="3800" b="1" dirty="0" smtClean="0">
                <a:latin typeface="Calibri" pitchFamily="34" charset="0"/>
              </a:rPr>
              <a:t>ersuasive Essay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3000" dirty="0" smtClean="0">
                <a:latin typeface="Calibri" pitchFamily="34" charset="0"/>
              </a:rPr>
              <a:t>Blends facts and emotion to convince readers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3000" dirty="0" smtClean="0">
                <a:latin typeface="Calibri" pitchFamily="34" charset="0"/>
              </a:rPr>
              <a:t>Relies heavily on experiences, observations, opinions</a:t>
            </a:r>
            <a:endParaRPr lang="en-US" sz="3000" dirty="0">
              <a:latin typeface="Calibri" pitchFamily="34" charset="0"/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en-US" sz="3000" dirty="0" smtClean="0">
                <a:latin typeface="Calibri" pitchFamily="34" charset="0"/>
              </a:rPr>
              <a:t>One side is presented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3000" dirty="0" smtClean="0">
                <a:latin typeface="Calibri" pitchFamily="34" charset="0"/>
              </a:rPr>
              <a:t>May include ONE opposing point, then quickly dismisses it</a:t>
            </a:r>
            <a:endParaRPr lang="en-US" sz="3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08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0" y="1189758"/>
            <a:ext cx="12192000" cy="550216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>
              <a:buFont typeface="Arial" panose="020B0604020202020204" pitchFamily="34" charset="0"/>
              <a:buAutoNum type="arabicPeriod"/>
            </a:pPr>
            <a:r>
              <a:rPr lang="en-US" sz="2500" dirty="0" smtClean="0">
                <a:solidFill>
                  <a:srgbClr val="FFFF00"/>
                </a:solidFill>
              </a:rPr>
              <a:t>State your </a:t>
            </a:r>
            <a:r>
              <a:rPr lang="en-US" sz="2500" b="1" dirty="0" smtClean="0"/>
              <a:t>argument</a:t>
            </a:r>
            <a:r>
              <a:rPr lang="en-US" sz="2500" dirty="0" smtClean="0">
                <a:solidFill>
                  <a:srgbClr val="FFFF00"/>
                </a:solidFill>
              </a:rPr>
              <a:t>:</a:t>
            </a:r>
            <a:r>
              <a:rPr lang="en-US" sz="2500" dirty="0" smtClean="0">
                <a:solidFill>
                  <a:schemeClr val="bg1"/>
                </a:solidFill>
              </a:rPr>
              <a:t> </a:t>
            </a:r>
            <a:r>
              <a:rPr lang="en-US" sz="2500" b="1" u="sng" dirty="0" smtClean="0">
                <a:solidFill>
                  <a:srgbClr val="FFFF00"/>
                </a:solidFill>
              </a:rPr>
              <a:t>Schools should make multiple milk options</a:t>
            </a:r>
          </a:p>
          <a:p>
            <a:pPr marL="0" indent="750888">
              <a:buNone/>
            </a:pPr>
            <a:r>
              <a:rPr lang="en-US" sz="2500" b="1" u="sng" dirty="0" smtClean="0">
                <a:solidFill>
                  <a:srgbClr val="FFFF00"/>
                </a:solidFill>
              </a:rPr>
              <a:t>available to students during lunch</a:t>
            </a:r>
            <a:r>
              <a:rPr lang="en-US" sz="2500" b="1" dirty="0" smtClean="0">
                <a:solidFill>
                  <a:srgbClr val="FFFF00"/>
                </a:solidFill>
              </a:rPr>
              <a:t>.</a:t>
            </a:r>
          </a:p>
          <a:p>
            <a:pPr marL="742950" indent="-742950">
              <a:buFont typeface="+mj-lt"/>
              <a:buAutoNum type="arabicPeriod" startAt="2"/>
            </a:pPr>
            <a:r>
              <a:rPr lang="en-US" sz="2500" dirty="0" smtClean="0">
                <a:solidFill>
                  <a:srgbClr val="FFFF00"/>
                </a:solidFill>
              </a:rPr>
              <a:t>Brainstorm supporting</a:t>
            </a:r>
            <a:r>
              <a:rPr lang="en-US" sz="2500" dirty="0" smtClean="0">
                <a:solidFill>
                  <a:schemeClr val="bg1"/>
                </a:solidFill>
              </a:rPr>
              <a:t> </a:t>
            </a:r>
            <a:r>
              <a:rPr lang="en-US" sz="2500" b="1" dirty="0" smtClean="0"/>
              <a:t>facts</a:t>
            </a:r>
            <a:r>
              <a:rPr lang="en-US" sz="2500" dirty="0" smtClean="0">
                <a:solidFill>
                  <a:srgbClr val="FFFF00"/>
                </a:solidFill>
              </a:rPr>
              <a:t>: lactose intolerant students, allergy sufferers or special dietary needs.</a:t>
            </a:r>
            <a:endParaRPr lang="en-US" sz="2500" b="1" dirty="0" smtClean="0">
              <a:solidFill>
                <a:srgbClr val="FFFF00"/>
              </a:solidFill>
            </a:endParaRPr>
          </a:p>
          <a:p>
            <a:pPr marL="742950" indent="-742950">
              <a:buFont typeface="+mj-lt"/>
              <a:buAutoNum type="arabicPeriod" startAt="3"/>
            </a:pPr>
            <a:r>
              <a:rPr lang="en-US" sz="2500" dirty="0" smtClean="0">
                <a:solidFill>
                  <a:srgbClr val="FFFF00"/>
                </a:solidFill>
              </a:rPr>
              <a:t>Write your</a:t>
            </a:r>
            <a:r>
              <a:rPr lang="en-US" sz="2500" dirty="0" smtClean="0">
                <a:solidFill>
                  <a:schemeClr val="bg1"/>
                </a:solidFill>
              </a:rPr>
              <a:t> </a:t>
            </a:r>
            <a:r>
              <a:rPr lang="en-US" sz="2500" b="1" dirty="0" smtClean="0"/>
              <a:t>thesis statement</a:t>
            </a:r>
            <a:r>
              <a:rPr lang="en-US" sz="2500" b="1" dirty="0" smtClean="0">
                <a:solidFill>
                  <a:srgbClr val="FFFF00"/>
                </a:solidFill>
              </a:rPr>
              <a:t>. Schools should make multiple milk options available to students during lunch because some students may be lactose intolerant, suffer allergies or have special dietary needs.</a:t>
            </a:r>
          </a:p>
          <a:p>
            <a:pPr marL="742950" indent="-742950">
              <a:buFont typeface="Arial" panose="020B0604020202020204" pitchFamily="34" charset="0"/>
              <a:buAutoNum type="arabicPeriod" startAt="3"/>
            </a:pPr>
            <a:r>
              <a:rPr lang="en-US" sz="2500" dirty="0">
                <a:solidFill>
                  <a:srgbClr val="FFFF00"/>
                </a:solidFill>
              </a:rPr>
              <a:t>Establish your </a:t>
            </a:r>
            <a:r>
              <a:rPr lang="en-US" sz="2500" b="1" dirty="0" smtClean="0"/>
              <a:t>counterclaim</a:t>
            </a:r>
            <a:r>
              <a:rPr lang="en-US" sz="2500" dirty="0" smtClean="0">
                <a:solidFill>
                  <a:srgbClr val="FFFF00"/>
                </a:solidFill>
              </a:rPr>
              <a:t>: </a:t>
            </a:r>
            <a:r>
              <a:rPr lang="en-US" sz="2500" b="1" dirty="0" smtClean="0">
                <a:solidFill>
                  <a:srgbClr val="FFFF00"/>
                </a:solidFill>
              </a:rPr>
              <a:t>Some might argue that students with food restrictions should bring their own milk to school because it is not cost-effective for the school.</a:t>
            </a:r>
          </a:p>
          <a:p>
            <a:pPr marL="742950" indent="-742950">
              <a:buFont typeface="Arial" panose="020B0604020202020204" pitchFamily="34" charset="0"/>
              <a:buAutoNum type="arabicPeriod" startAt="3"/>
            </a:pPr>
            <a:r>
              <a:rPr lang="en-US" sz="2500" dirty="0">
                <a:solidFill>
                  <a:srgbClr val="FFFF00"/>
                </a:solidFill>
              </a:rPr>
              <a:t>Form your </a:t>
            </a:r>
            <a:r>
              <a:rPr lang="en-US" sz="2500" b="1" dirty="0" smtClean="0"/>
              <a:t>refute</a:t>
            </a:r>
            <a:r>
              <a:rPr lang="en-US" sz="2500" dirty="0" smtClean="0">
                <a:solidFill>
                  <a:srgbClr val="FFFF00"/>
                </a:solidFill>
              </a:rPr>
              <a:t>: </a:t>
            </a:r>
            <a:r>
              <a:rPr lang="en-US" sz="2500" b="1" dirty="0" smtClean="0">
                <a:solidFill>
                  <a:srgbClr val="FFFF00"/>
                </a:solidFill>
              </a:rPr>
              <a:t>However, it would be more cost-effective to provide multiple milk options that students will purchase than to toss out milk that is not being consumed by half of the student body.</a:t>
            </a:r>
            <a:endParaRPr lang="en-US" sz="2500" b="1" dirty="0" smtClean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5250" y="162653"/>
            <a:ext cx="12001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smtClean="0"/>
              <a:t>Persuasive Argument Example – Instructions: UNDERLINE your claim, CIRCLE your counter-argument and BRACKET your refute or points will be deducted.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79755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011" y="228601"/>
            <a:ext cx="11696131" cy="5897563"/>
          </a:xfrm>
        </p:spPr>
        <p:txBody>
          <a:bodyPr>
            <a:normAutofit/>
          </a:bodyPr>
          <a:lstStyle/>
          <a:p>
            <a:pPr marL="448056" indent="-384048">
              <a:buNone/>
              <a:defRPr/>
            </a:pPr>
            <a:r>
              <a:rPr lang="en-US" sz="4000" b="1" dirty="0" smtClean="0">
                <a:solidFill>
                  <a:srgbClr val="FFFF00"/>
                </a:solidFill>
                <a:cs typeface="Arial" pitchFamily="34" charset="0"/>
              </a:rPr>
              <a:t>If These Walls Could Talk…</a:t>
            </a:r>
          </a:p>
          <a:p>
            <a:pPr marL="448056" indent="-384048">
              <a:buNone/>
              <a:defRPr/>
            </a:pPr>
            <a:endParaRPr lang="en-US" sz="4000" dirty="0" smtClean="0">
              <a:cs typeface="Arial" pitchFamily="34" charset="0"/>
            </a:endParaRPr>
          </a:p>
          <a:p>
            <a:pPr marL="514350" indent="-514350">
              <a:buFont typeface="Wingdings 2"/>
              <a:buAutoNum type="arabicParenR"/>
              <a:defRPr/>
            </a:pPr>
            <a:r>
              <a:rPr lang="en-US" altLang="en-US" sz="4000" dirty="0" smtClean="0"/>
              <a:t>What persuasive connections can you make to everyday life?</a:t>
            </a:r>
          </a:p>
          <a:p>
            <a:pPr marL="514350" indent="-514350">
              <a:buFont typeface="Wingdings 2"/>
              <a:buAutoNum type="arabicParenR"/>
              <a:defRPr/>
            </a:pPr>
            <a:r>
              <a:rPr lang="en-US" sz="4000" dirty="0" smtClean="0"/>
              <a:t>Why is persuasive writing important to everyday life?</a:t>
            </a:r>
          </a:p>
          <a:p>
            <a:pPr marL="514350" indent="-514350">
              <a:buFont typeface="Wingdings 2"/>
              <a:buAutoNum type="arabicParenR"/>
              <a:defRPr/>
            </a:pPr>
            <a:r>
              <a:rPr lang="en-US" altLang="en-US" sz="4000" dirty="0" smtClean="0"/>
              <a:t>Can you think of a profession which would use persuasive writing in everyday life?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2050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686296" y="2864865"/>
            <a:ext cx="8229600" cy="6858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9500" b="1" dirty="0" smtClean="0"/>
              <a:t>Day 3</a:t>
            </a:r>
          </a:p>
        </p:txBody>
      </p:sp>
    </p:spTree>
    <p:extLst>
      <p:ext uri="{BB962C8B-B14F-4D97-AF65-F5344CB8AC3E}">
        <p14:creationId xmlns:p14="http://schemas.microsoft.com/office/powerpoint/2010/main" val="201367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1" y="141514"/>
            <a:ext cx="9486900" cy="752126"/>
          </a:xfrm>
        </p:spPr>
        <p:txBody>
          <a:bodyPr>
            <a:normAutofit fontScale="90000"/>
          </a:bodyPr>
          <a:lstStyle/>
          <a:p>
            <a:pPr marL="484632">
              <a:defRPr/>
            </a:pPr>
            <a:r>
              <a:rPr lang="en-US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Recap: 3x3 Prewriting Strategy</a:t>
            </a:r>
            <a:endParaRPr lang="en-US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1196184"/>
              </p:ext>
            </p:extLst>
          </p:nvPr>
        </p:nvGraphicFramePr>
        <p:xfrm>
          <a:off x="269422" y="893640"/>
          <a:ext cx="11544300" cy="5298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29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32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88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170">
                <a:tc gridSpan="3">
                  <a:txBody>
                    <a:bodyPr/>
                    <a:lstStyle/>
                    <a:p>
                      <a:r>
                        <a:rPr lang="en-US" sz="2400" dirty="0" smtClean="0"/>
                        <a:t>Prompt:</a:t>
                      </a:r>
                      <a:r>
                        <a:rPr lang="en-US" sz="2400" baseline="0" dirty="0" smtClean="0"/>
                        <a:t> Defend or challenge whether recycling should be mandatory. </a:t>
                      </a:r>
                      <a:endParaRPr lang="en-US" sz="2400" dirty="0"/>
                    </a:p>
                  </a:txBody>
                  <a:tcPr marT="45717" marB="45717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582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Brainstorm (support)</a:t>
                      </a:r>
                      <a:endParaRPr lang="en-US" sz="1800" b="1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Thesis</a:t>
                      </a:r>
                      <a:endParaRPr lang="en-US" sz="1800" b="1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Topic sentences</a:t>
                      </a:r>
                      <a:endParaRPr lang="en-US" sz="1800" b="1" dirty="0"/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3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/>
                        <a:t>Pollution is deteriorating Earth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Can decrease</a:t>
                      </a:r>
                      <a:r>
                        <a:rPr lang="en-US" sz="1800" b="1" baseline="0" dirty="0" smtClean="0"/>
                        <a:t> pollution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baseline="0" dirty="0" smtClean="0"/>
                        <a:t>Prevents waste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baseline="0" dirty="0" smtClean="0"/>
                        <a:t>Improves economy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/>
                        <a:t>Produces a cleaner environment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/>
                        <a:t>Reduces global warming</a:t>
                      </a:r>
                      <a:endParaRPr lang="en-US" sz="1800" dirty="0" smtClean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Recycling should be mandatory because doing so </a:t>
                      </a:r>
                      <a:r>
                        <a:rPr lang="en-US" sz="1800" b="1" dirty="0" smtClean="0"/>
                        <a:t>can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b="1" dirty="0" smtClean="0"/>
                        <a:t>decrease pollution</a:t>
                      </a:r>
                      <a:r>
                        <a:rPr lang="en-US" sz="1800" b="0" dirty="0" smtClean="0"/>
                        <a:t>, </a:t>
                      </a:r>
                      <a:r>
                        <a:rPr lang="en-US" sz="1800" b="1" dirty="0" smtClean="0"/>
                        <a:t>prevent</a:t>
                      </a:r>
                      <a:r>
                        <a:rPr lang="en-US" sz="1800" b="1" baseline="0" dirty="0" smtClean="0"/>
                        <a:t> waste</a:t>
                      </a:r>
                      <a:r>
                        <a:rPr lang="en-US" sz="1800" b="0" baseline="0" dirty="0" smtClean="0"/>
                        <a:t> and </a:t>
                      </a:r>
                      <a:r>
                        <a:rPr lang="en-US" sz="1800" b="1" baseline="0" dirty="0" smtClean="0"/>
                        <a:t>improve the economy</a:t>
                      </a:r>
                      <a:r>
                        <a:rPr lang="en-US" sz="1800" b="0" baseline="0" dirty="0" smtClean="0"/>
                        <a:t>.</a:t>
                      </a:r>
                      <a:endParaRPr lang="en-US" sz="1800" baseline="0" dirty="0" smtClean="0"/>
                    </a:p>
                    <a:p>
                      <a:endParaRPr lang="en-US" sz="1800" baseline="0" dirty="0" smtClean="0"/>
                    </a:p>
                    <a:p>
                      <a:r>
                        <a:rPr lang="en-US" sz="1800" b="1" baseline="0" dirty="0" smtClean="0"/>
                        <a:t>Hook:</a:t>
                      </a:r>
                      <a:r>
                        <a:rPr lang="en-US" sz="1800" baseline="0" dirty="0" smtClean="0"/>
                        <a:t> Quote, statistic, thought-provoking statement, etc. [</a:t>
                      </a:r>
                      <a:r>
                        <a:rPr lang="en-US" sz="1800" b="1" baseline="0" dirty="0" smtClean="0"/>
                        <a:t>Insert thesis</a:t>
                      </a:r>
                      <a:r>
                        <a:rPr lang="en-US" sz="1800" baseline="0" dirty="0" smtClean="0"/>
                        <a:t>]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(1) </a:t>
                      </a:r>
                      <a:r>
                        <a:rPr lang="en-US" sz="1500" u="sng" dirty="0" smtClean="0"/>
                        <a:t>For example</a:t>
                      </a:r>
                      <a:r>
                        <a:rPr lang="en-US" sz="1500" dirty="0" smtClean="0"/>
                        <a:t>, if recycling was a governmental</a:t>
                      </a:r>
                      <a:r>
                        <a:rPr lang="en-US" sz="1500" baseline="0" dirty="0" smtClean="0"/>
                        <a:t> non-negotiable, </a:t>
                      </a:r>
                      <a:r>
                        <a:rPr lang="en-US" sz="1500" b="1" baseline="0" dirty="0" smtClean="0"/>
                        <a:t>pollution can be decreased</a:t>
                      </a:r>
                      <a:r>
                        <a:rPr lang="en-US" sz="1500" baseline="0" dirty="0" smtClean="0"/>
                        <a:t>.</a:t>
                      </a:r>
                      <a:r>
                        <a:rPr lang="en-US" sz="1500" u="sng" baseline="0" dirty="0" smtClean="0"/>
                        <a:t>(how/why?)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dirty="0" smtClean="0"/>
                        <a:t>The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="0" i="1" dirty="0" smtClean="0"/>
                        <a:t>earth is deteriorating</a:t>
                      </a:r>
                      <a:r>
                        <a:rPr lang="en-US" sz="1500" dirty="0" smtClean="0"/>
                        <a:t> at a rapid pace because mankind is destroying all of its resources</a:t>
                      </a:r>
                      <a:r>
                        <a:rPr lang="en-US" sz="1500" baseline="0" dirty="0" smtClean="0"/>
                        <a:t>. +2-3</a:t>
                      </a:r>
                    </a:p>
                    <a:p>
                      <a:endParaRPr lang="en-US" sz="1500" baseline="0" dirty="0" smtClean="0"/>
                    </a:p>
                    <a:p>
                      <a:r>
                        <a:rPr lang="en-US" sz="1500" dirty="0" smtClean="0"/>
                        <a:t>(2) Further, if recycling is mandatory, the effects could mean the </a:t>
                      </a:r>
                      <a:r>
                        <a:rPr lang="en-US" sz="1500" b="1" dirty="0" smtClean="0"/>
                        <a:t>prevention of waste</a:t>
                      </a:r>
                      <a:r>
                        <a:rPr lang="en-US" sz="1500" dirty="0" smtClean="0"/>
                        <a:t>. +2-3</a:t>
                      </a:r>
                    </a:p>
                    <a:p>
                      <a:endParaRPr lang="en-US" sz="1500" dirty="0" smtClean="0"/>
                    </a:p>
                    <a:p>
                      <a:r>
                        <a:rPr lang="en-US" sz="1500" dirty="0" smtClean="0"/>
                        <a:t>(3) Also, mandatory recycling can </a:t>
                      </a:r>
                      <a:r>
                        <a:rPr lang="en-US" sz="1500" b="1" dirty="0" smtClean="0"/>
                        <a:t>boost the economy.</a:t>
                      </a:r>
                      <a:r>
                        <a:rPr lang="en-US" sz="1500" baseline="0" dirty="0" smtClean="0"/>
                        <a:t> +2-3</a:t>
                      </a:r>
                      <a:r>
                        <a:rPr lang="en-US" sz="1500" dirty="0" smtClean="0"/>
                        <a:t> </a:t>
                      </a:r>
                    </a:p>
                    <a:p>
                      <a:endParaRPr lang="en-US" sz="1500" dirty="0" smtClean="0"/>
                    </a:p>
                    <a:p>
                      <a:r>
                        <a:rPr lang="en-US" sz="1500" dirty="0" smtClean="0"/>
                        <a:t>(4)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smtClean="0">
                          <a:solidFill>
                            <a:srgbClr val="FF0000"/>
                          </a:solidFill>
                        </a:rPr>
                        <a:t>(C) Although recycling may be cumbersome and seem like a lot to do at first</a:t>
                      </a:r>
                      <a:r>
                        <a:rPr lang="en-US" sz="1500" baseline="0" dirty="0" smtClean="0"/>
                        <a:t>, </a:t>
                      </a:r>
                      <a:r>
                        <a:rPr lang="en-US" sz="1500" baseline="0" dirty="0" smtClean="0">
                          <a:solidFill>
                            <a:srgbClr val="0070C0"/>
                          </a:solidFill>
                        </a:rPr>
                        <a:t>(R) the effects of doing so could reduce global warming and save the planet for future generations</a:t>
                      </a:r>
                      <a:r>
                        <a:rPr lang="en-US" sz="1500" baseline="0" dirty="0" smtClean="0"/>
                        <a:t>.</a:t>
                      </a:r>
                      <a:endParaRPr lang="en-US" sz="1500" dirty="0" smtClean="0"/>
                    </a:p>
                    <a:p>
                      <a:endParaRPr lang="en-US" sz="1500" dirty="0" smtClean="0"/>
                    </a:p>
                    <a:p>
                      <a:r>
                        <a:rPr lang="en-US" sz="1500" b="1" dirty="0" smtClean="0"/>
                        <a:t>(5) Real-world</a:t>
                      </a:r>
                      <a:r>
                        <a:rPr lang="en-US" sz="1500" b="1" baseline="0" dirty="0" smtClean="0"/>
                        <a:t> </a:t>
                      </a:r>
                      <a:r>
                        <a:rPr lang="en-US" sz="1500" b="1" dirty="0" smtClean="0"/>
                        <a:t>Conclusion: Finally, </a:t>
                      </a:r>
                      <a:r>
                        <a:rPr lang="en-US" sz="1500" b="1" baseline="0" dirty="0" smtClean="0"/>
                        <a:t>If recycling can change the outcome of the environment, then more advocacy should be implemented to make sure every citizen is doing their part to save the world</a:t>
                      </a:r>
                      <a:r>
                        <a:rPr lang="en-US" sz="1500" b="1" dirty="0" smtClean="0"/>
                        <a:t>. +1-2</a:t>
                      </a:r>
                      <a:endParaRPr lang="en-US" sz="1500" b="1" dirty="0"/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427" name="TextBox 4"/>
          <p:cNvSpPr txBox="1">
            <a:spLocks noChangeArrowheads="1"/>
          </p:cNvSpPr>
          <p:nvPr/>
        </p:nvSpPr>
        <p:spPr bwMode="auto">
          <a:xfrm>
            <a:off x="1926772" y="6117066"/>
            <a:ext cx="8229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sz="2800" dirty="0"/>
              <a:t>Thesis = restated prompt + supporting reasons</a:t>
            </a:r>
          </a:p>
        </p:txBody>
      </p:sp>
    </p:spTree>
    <p:extLst>
      <p:ext uri="{BB962C8B-B14F-4D97-AF65-F5344CB8AC3E}">
        <p14:creationId xmlns:p14="http://schemas.microsoft.com/office/powerpoint/2010/main" val="604837312"/>
      </p:ext>
    </p:extLst>
  </p:cSld>
  <p:clrMapOvr>
    <a:masterClrMapping/>
  </p:clrMapOvr>
  <p:transition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866899" y="179617"/>
            <a:ext cx="8229600" cy="6858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b="1" dirty="0" smtClean="0"/>
              <a:t>3x3 Practice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234044" y="2143302"/>
            <a:ext cx="11957956" cy="108297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/>
              <a:t>Design a 3x3 plan to defend or challenge whether dogs should be allowed in restaurants.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4429" y="1081405"/>
            <a:ext cx="11685813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100" b="1" dirty="0"/>
              <a:t>“Dogs are not our whole life, but they make our lives whole</a:t>
            </a:r>
            <a:r>
              <a:rPr lang="en-US" sz="3100" b="1" dirty="0" smtClean="0"/>
              <a:t>.”</a:t>
            </a:r>
            <a:endParaRPr lang="en-US" sz="3100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4459857"/>
            <a:ext cx="11957956" cy="6901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i="1" dirty="0" smtClean="0"/>
              <a:t>You MUST show a </a:t>
            </a:r>
            <a:r>
              <a:rPr lang="en-US" sz="3200" b="1" i="1" u="sng" dirty="0" smtClean="0"/>
              <a:t>COMPLETED</a:t>
            </a:r>
            <a:r>
              <a:rPr lang="en-US" sz="3200" b="1" i="1" dirty="0" smtClean="0"/>
              <a:t> 3x3 pre-writing plan.</a:t>
            </a:r>
          </a:p>
        </p:txBody>
      </p:sp>
    </p:spTree>
    <p:extLst>
      <p:ext uri="{BB962C8B-B14F-4D97-AF65-F5344CB8AC3E}">
        <p14:creationId xmlns:p14="http://schemas.microsoft.com/office/powerpoint/2010/main" val="77008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795" y="395785"/>
            <a:ext cx="10027920" cy="54864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Let’s Share!</a:t>
            </a:r>
            <a:endParaRPr 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0530" y="3154361"/>
            <a:ext cx="4362450" cy="3800475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857795" y="13028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Check out what other students wrote!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90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382" y="169689"/>
            <a:ext cx="9404723" cy="930940"/>
          </a:xfrm>
        </p:spPr>
        <p:txBody>
          <a:bodyPr/>
          <a:lstStyle/>
          <a:p>
            <a:r>
              <a:rPr lang="en-US" b="1" dirty="0" smtClean="0"/>
              <a:t>LET’S REFLECT…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057" y="1438168"/>
            <a:ext cx="11625943" cy="35798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 smtClean="0">
                <a:solidFill>
                  <a:srgbClr val="FFC000"/>
                </a:solidFill>
              </a:rPr>
              <a:t>Can you change someone’s mind?</a:t>
            </a:r>
          </a:p>
          <a:p>
            <a:pPr marL="0" indent="0">
              <a:buNone/>
            </a:pPr>
            <a:r>
              <a:rPr lang="en-US" sz="4400" b="1" dirty="0" smtClean="0">
                <a:solidFill>
                  <a:srgbClr val="FFC000"/>
                </a:solidFill>
              </a:rPr>
              <a:t>Should you?</a:t>
            </a:r>
          </a:p>
          <a:p>
            <a:pPr marL="0" indent="0">
              <a:buNone/>
            </a:pPr>
            <a:r>
              <a:rPr lang="en-US" sz="4400" b="1" dirty="0" smtClean="0">
                <a:solidFill>
                  <a:srgbClr val="FFC000"/>
                </a:solidFill>
              </a:rPr>
              <a:t>How do you change someone’s mind?</a:t>
            </a:r>
          </a:p>
          <a:p>
            <a:pPr marL="0" indent="0">
              <a:buNone/>
            </a:pPr>
            <a:r>
              <a:rPr lang="en-US" sz="4400" b="1" dirty="0" smtClean="0">
                <a:solidFill>
                  <a:srgbClr val="FFC000"/>
                </a:solidFill>
              </a:rPr>
              <a:t>What are some things that people do to change your mind?</a:t>
            </a:r>
            <a:endParaRPr lang="en-US" sz="4400" b="1" dirty="0">
              <a:solidFill>
                <a:srgbClr val="FFC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0744" y="4207327"/>
            <a:ext cx="2539771" cy="2539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08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866899" y="567545"/>
            <a:ext cx="8229600" cy="6858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b="1" dirty="0" smtClean="0"/>
              <a:t>Objective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91192" y="1755571"/>
            <a:ext cx="11381014" cy="19574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smtClean="0"/>
              <a:t>By the end of this class session, we will be able to </a:t>
            </a:r>
            <a:r>
              <a:rPr lang="en-US" sz="4000" dirty="0"/>
              <a:t>write </a:t>
            </a:r>
            <a:r>
              <a:rPr lang="en-US" sz="4000" dirty="0" smtClean="0"/>
              <a:t>a persuasive essay that influences </a:t>
            </a:r>
            <a:r>
              <a:rPr lang="en-US" sz="4000" dirty="0"/>
              <a:t>the attitudes or actions of a specific audience on specific issues.</a:t>
            </a:r>
            <a:endParaRPr lang="en-US" sz="3000" b="1" dirty="0" smtClean="0"/>
          </a:p>
        </p:txBody>
      </p:sp>
    </p:spTree>
    <p:extLst>
      <p:ext uri="{BB962C8B-B14F-4D97-AF65-F5344CB8AC3E}">
        <p14:creationId xmlns:p14="http://schemas.microsoft.com/office/powerpoint/2010/main" val="41865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686296" y="2864865"/>
            <a:ext cx="8229600" cy="6858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9500" b="1" dirty="0" smtClean="0"/>
              <a:t>Day 1-Hour 1</a:t>
            </a:r>
          </a:p>
        </p:txBody>
      </p:sp>
    </p:spTree>
    <p:extLst>
      <p:ext uri="{BB962C8B-B14F-4D97-AF65-F5344CB8AC3E}">
        <p14:creationId xmlns:p14="http://schemas.microsoft.com/office/powerpoint/2010/main" val="360576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894114" y="52392"/>
            <a:ext cx="8229600" cy="6858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3900" b="1" dirty="0" smtClean="0"/>
              <a:t>Writing Diagnostic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97971" y="2002658"/>
            <a:ext cx="11957956" cy="190252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200" b="1" dirty="0" smtClean="0">
                <a:solidFill>
                  <a:srgbClr val="FFFF00"/>
                </a:solidFill>
              </a:rPr>
              <a:t>On the lined paper provided, write a persuasive essay to defend or challenge whether public education is worth the investment people put into it.</a:t>
            </a:r>
            <a:endParaRPr lang="en-US" sz="3200" b="1" i="1" dirty="0" smtClean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971" y="1016482"/>
            <a:ext cx="118218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“Public education is the new civil rights battle.”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30201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686296" y="2864865"/>
            <a:ext cx="8229600" cy="6858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9500" b="1" dirty="0" smtClean="0"/>
              <a:t>Day 1-Hour 2</a:t>
            </a:r>
          </a:p>
        </p:txBody>
      </p:sp>
    </p:spTree>
    <p:extLst>
      <p:ext uri="{BB962C8B-B14F-4D97-AF65-F5344CB8AC3E}">
        <p14:creationId xmlns:p14="http://schemas.microsoft.com/office/powerpoint/2010/main" val="7065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962149" y="578865"/>
            <a:ext cx="8229600" cy="6858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3900" b="1" dirty="0" smtClean="0"/>
              <a:t>Peer Editing &amp; Revising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97971" y="2002658"/>
            <a:ext cx="11957956" cy="19025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/>
              <a:t>Please complete the peer editing worksheet that you have been given. When prompted, please make the revisions offered if they are relevant.</a:t>
            </a:r>
            <a:endParaRPr lang="en-US" sz="32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190686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686296" y="2864865"/>
            <a:ext cx="8229600" cy="6858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9500" b="1" dirty="0" smtClean="0"/>
              <a:t>Day 2-Hour 1</a:t>
            </a:r>
          </a:p>
        </p:txBody>
      </p:sp>
    </p:spTree>
    <p:extLst>
      <p:ext uri="{BB962C8B-B14F-4D97-AF65-F5344CB8AC3E}">
        <p14:creationId xmlns:p14="http://schemas.microsoft.com/office/powerpoint/2010/main" val="240154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298052" y="1374163"/>
            <a:ext cx="11526591" cy="1143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3900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For </a:t>
            </a:r>
            <a:r>
              <a:rPr lang="en-US" sz="3900" dirty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each statement I read aloud, say “I got </a:t>
            </a:r>
            <a:r>
              <a:rPr lang="en-US" sz="3900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that!” </a:t>
            </a:r>
            <a:r>
              <a:rPr lang="en-US" sz="3900" dirty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to indicate that you KNOW that information!</a:t>
            </a:r>
            <a:r>
              <a:rPr lang="en-US" sz="3900" dirty="0"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/>
            </a:r>
            <a:br>
              <a:rPr lang="en-US" sz="3900" dirty="0"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</a:br>
            <a:endParaRPr lang="en-US" sz="39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" name="Content Placeholder 5"/>
          <p:cNvSpPr>
            <a:spLocks noGrp="1"/>
          </p:cNvSpPr>
          <p:nvPr>
            <p:ph idx="1"/>
          </p:nvPr>
        </p:nvSpPr>
        <p:spPr>
          <a:xfrm>
            <a:off x="424543" y="2669247"/>
            <a:ext cx="11400100" cy="3407546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4000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1. </a:t>
            </a:r>
            <a:r>
              <a:rPr lang="en-US" sz="4000" b="1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I can identify the elements of  an argument…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4000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2. </a:t>
            </a:r>
            <a:r>
              <a:rPr lang="en-US" sz="4000" b="1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I know what the goal of an argument is…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4000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3. </a:t>
            </a:r>
            <a:r>
              <a:rPr lang="en-US" sz="4000" b="1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I have made a ‘claim’ in an argument before…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4000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4</a:t>
            </a:r>
            <a:r>
              <a:rPr lang="en-US" sz="4000" b="1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. I have ‘supported’ my claim in an argument…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5. I know what a ‘counter-argument’ is…</a:t>
            </a:r>
          </a:p>
        </p:txBody>
      </p:sp>
      <p:sp>
        <p:nvSpPr>
          <p:cNvPr id="6" name="Title 4"/>
          <p:cNvSpPr txBox="1">
            <a:spLocks/>
          </p:cNvSpPr>
          <p:nvPr/>
        </p:nvSpPr>
        <p:spPr>
          <a:xfrm>
            <a:off x="298052" y="137954"/>
            <a:ext cx="11526591" cy="841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sz="4300" b="1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Prior Knowledge: “I Got </a:t>
            </a:r>
            <a:r>
              <a:rPr lang="en-US" sz="4300" b="1" dirty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T</a:t>
            </a:r>
            <a:r>
              <a:rPr lang="en-US" sz="4300" b="1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hat!”</a:t>
            </a:r>
            <a:endParaRPr lang="en-US" sz="4300" b="1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45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85143" y="115415"/>
            <a:ext cx="89791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Know the Difference</a:t>
            </a:r>
          </a:p>
        </p:txBody>
      </p:sp>
      <p:sp>
        <p:nvSpPr>
          <p:cNvPr id="8" name="Content Placeholder 8"/>
          <p:cNvSpPr txBox="1">
            <a:spLocks/>
          </p:cNvSpPr>
          <p:nvPr/>
        </p:nvSpPr>
        <p:spPr>
          <a:xfrm>
            <a:off x="96982" y="1307457"/>
            <a:ext cx="12192000" cy="4530725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Autofit/>
          </a:bodyPr>
          <a:lstStyle>
            <a:lvl1pPr marL="3429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20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72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8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2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6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8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74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0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40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278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310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r>
              <a:rPr lang="en-US" sz="3500" dirty="0" smtClean="0">
                <a:effectLst/>
                <a:latin typeface="Calibri" pitchFamily="34" charset="0"/>
              </a:rPr>
              <a:t>Write these definitions in your composition notebooks: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500" b="1" dirty="0" smtClean="0">
                <a:solidFill>
                  <a:srgbClr val="FFFF00"/>
                </a:solidFill>
                <a:effectLst/>
                <a:latin typeface="Calibri" pitchFamily="34" charset="0"/>
              </a:rPr>
              <a:t>Persuasion…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3500" dirty="0" smtClean="0">
                <a:solidFill>
                  <a:schemeClr val="tx1"/>
                </a:solidFill>
                <a:effectLst/>
                <a:latin typeface="Calibri" pitchFamily="34" charset="0"/>
              </a:rPr>
              <a:t>Is to convince/influence/sway someone into believing something.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500" b="1" dirty="0" smtClean="0">
                <a:solidFill>
                  <a:srgbClr val="FFFF00"/>
                </a:solidFill>
                <a:effectLst/>
                <a:latin typeface="Calibri" pitchFamily="34" charset="0"/>
              </a:rPr>
              <a:t>Argument…</a:t>
            </a:r>
          </a:p>
          <a:p>
            <a:pPr marL="53975" indent="-14288">
              <a:buFont typeface="Wingdings" pitchFamily="2" charset="2"/>
              <a:buNone/>
              <a:defRPr/>
            </a:pPr>
            <a:r>
              <a:rPr lang="en-US" sz="3500" dirty="0" smtClean="0">
                <a:solidFill>
                  <a:schemeClr val="tx1"/>
                </a:solidFill>
                <a:effectLst/>
                <a:latin typeface="Calibri" pitchFamily="34" charset="0"/>
              </a:rPr>
              <a:t>A speech or writing that takes a position on an issue and gives evidence to support it.</a:t>
            </a:r>
          </a:p>
          <a:p>
            <a:pPr>
              <a:buFont typeface="Wingdings" pitchFamily="2" charset="2"/>
              <a:buNone/>
              <a:defRPr/>
            </a:pPr>
            <a:endParaRPr lang="en-US" sz="3500" u="sng" dirty="0" smtClean="0">
              <a:latin typeface="Calibri" pitchFamily="34" charset="0"/>
            </a:endParaRPr>
          </a:p>
          <a:p>
            <a:pPr>
              <a:defRPr/>
            </a:pPr>
            <a:endParaRPr lang="en-US" sz="3500" dirty="0" smtClean="0">
              <a:latin typeface="Calibri" pitchFamily="34" charset="0"/>
            </a:endParaRPr>
          </a:p>
          <a:p>
            <a:pPr>
              <a:defRPr/>
            </a:pPr>
            <a:endParaRPr lang="en-US" sz="35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32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TC104033923[[fn=Depth]]</Template>
  <TotalTime>5899</TotalTime>
  <Words>892</Words>
  <Application>Microsoft Office PowerPoint</Application>
  <PresentationFormat>Widescreen</PresentationFormat>
  <Paragraphs>96</Paragraphs>
  <Slides>18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Century Gothic</vt:lpstr>
      <vt:lpstr>Corbel</vt:lpstr>
      <vt:lpstr>Times New Roman</vt:lpstr>
      <vt:lpstr>Wingdings</vt:lpstr>
      <vt:lpstr>Wingdings 2</vt:lpstr>
      <vt:lpstr>Depth</vt:lpstr>
      <vt:lpstr>June 11-14, 2018</vt:lpstr>
      <vt:lpstr>Objective</vt:lpstr>
      <vt:lpstr>Day 1-Hour 1</vt:lpstr>
      <vt:lpstr>Writing Diagnostic</vt:lpstr>
      <vt:lpstr>Day 1-Hour 2</vt:lpstr>
      <vt:lpstr>Peer Editing &amp; Revising</vt:lpstr>
      <vt:lpstr>Day 2-Hour 1</vt:lpstr>
      <vt:lpstr>For each statement I read aloud, say “I got that!” to indicate that you KNOW that information!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Day 3</vt:lpstr>
      <vt:lpstr>Recap: 3x3 Prewriting Strategy</vt:lpstr>
      <vt:lpstr>3x3 Practice</vt:lpstr>
      <vt:lpstr>Let’s Share!</vt:lpstr>
      <vt:lpstr>LET’S REFLECT…</vt:lpstr>
    </vt:vector>
  </TitlesOfParts>
  <Company>Lancaster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delmetria millener</dc:creator>
  <cp:lastModifiedBy>Fayson, Erica</cp:lastModifiedBy>
  <cp:revision>123</cp:revision>
  <dcterms:created xsi:type="dcterms:W3CDTF">2013-09-30T21:05:16Z</dcterms:created>
  <dcterms:modified xsi:type="dcterms:W3CDTF">2018-06-13T18:46:07Z</dcterms:modified>
</cp:coreProperties>
</file>